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87" r:id="rId3"/>
    <p:sldId id="286" r:id="rId4"/>
    <p:sldId id="273" r:id="rId5"/>
    <p:sldId id="292" r:id="rId6"/>
    <p:sldId id="289" r:id="rId7"/>
    <p:sldId id="290" r:id="rId8"/>
    <p:sldId id="293" r:id="rId9"/>
    <p:sldId id="288" r:id="rId10"/>
    <p:sldId id="284" r:id="rId11"/>
    <p:sldId id="285" r:id="rId12"/>
    <p:sldId id="291" r:id="rId13"/>
    <p:sldId id="294" r:id="rId1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CA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83555" autoAdjust="0"/>
  </p:normalViewPr>
  <p:slideViewPr>
    <p:cSldViewPr>
      <p:cViewPr varScale="1">
        <p:scale>
          <a:sx n="74" d="100"/>
          <a:sy n="74" d="100"/>
        </p:scale>
        <p:origin x="1723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media/image10.jpeg>
</file>

<file path=ppt/media/image11.jpeg>
</file>

<file path=ppt/media/image14.wm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wmf>
</file>

<file path=ppt/media/image5.wmf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9231DD-2AAE-4CB6-8E25-D382A78238CA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7C54B-0627-4C51-8414-F9D2BE6325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261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7C54B-0627-4C51-8414-F9D2BE63254B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7379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Objetivos</a:t>
            </a:r>
          </a:p>
          <a:p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Justificativa</a:t>
            </a:r>
          </a:p>
          <a:p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7C54B-0627-4C51-8414-F9D2BE63254B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9632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Definição</a:t>
            </a:r>
            <a:r>
              <a:rPr lang="pt-BR" baseline="0" dirty="0" smtClean="0"/>
              <a:t> </a:t>
            </a:r>
          </a:p>
          <a:p>
            <a:endParaRPr lang="pt-BR" baseline="0" dirty="0" smtClean="0"/>
          </a:p>
          <a:p>
            <a:r>
              <a:rPr lang="pt-BR" baseline="0" dirty="0" smtClean="0"/>
              <a:t>Por que acontece Hipotransparência nas Radiografias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7C54B-0627-4C51-8414-F9D2BE63254B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6733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Rápida Definição</a:t>
            </a:r>
            <a:r>
              <a:rPr lang="pt-BR" baseline="0" dirty="0" smtClean="0"/>
              <a:t> de cada Patologia</a:t>
            </a:r>
          </a:p>
          <a:p>
            <a:endParaRPr lang="pt-BR" baseline="0" dirty="0" smtClean="0"/>
          </a:p>
          <a:p>
            <a:r>
              <a:rPr lang="pt-BR" baseline="0" dirty="0" smtClean="0"/>
              <a:t>Efeito na radiografia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7C54B-0627-4C51-8414-F9D2BE63254B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2363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Explicar como o Deficiente Visual Utiliza o Computador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7C54B-0627-4C51-8414-F9D2BE63254B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4200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Rápida elucidação sobre as técnicas de processamento de imagens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7C54B-0627-4C51-8414-F9D2BE63254B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2907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27C54B-0627-4C51-8414-F9D2BE63254B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1966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9295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1604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661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3491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8005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9811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9813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1419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9557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6790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46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16FC7-031D-4552-A9A2-ECF6C345FBF4}" type="datetimeFigureOut">
              <a:rPr lang="pt-BR" smtClean="0"/>
              <a:t>09/12/2013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03EE2-3180-41CF-9E10-61A255079E7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763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1.jpe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eg"/><Relationship Id="rId11" Type="http://schemas.openxmlformats.org/officeDocument/2006/relationships/image" Target="../media/image29.jpeg"/><Relationship Id="rId5" Type="http://schemas.openxmlformats.org/officeDocument/2006/relationships/image" Target="../media/image23.jpeg"/><Relationship Id="rId10" Type="http://schemas.openxmlformats.org/officeDocument/2006/relationships/image" Target="../media/image28.jpeg"/><Relationship Id="rId4" Type="http://schemas.openxmlformats.org/officeDocument/2006/relationships/image" Target="../media/image22.jpeg"/><Relationship Id="rId9" Type="http://schemas.openxmlformats.org/officeDocument/2006/relationships/image" Target="../media/image2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3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2.emf"/><Relationship Id="rId4" Type="http://schemas.openxmlformats.org/officeDocument/2006/relationships/oleObject" Target="../embeddings/oleObject3.bin"/><Relationship Id="rId9" Type="http://schemas.openxmlformats.org/officeDocument/2006/relationships/image" Target="../media/image14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100000">
              <a:schemeClr val="bg1">
                <a:lumMod val="88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-36512" y="4005064"/>
            <a:ext cx="9180512" cy="29026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01/13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9512" y="5517232"/>
            <a:ext cx="8712968" cy="441921"/>
          </a:xfrm>
        </p:spPr>
        <p:txBody>
          <a:bodyPr>
            <a:noAutofit/>
          </a:bodyPr>
          <a:lstStyle/>
          <a:p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Alunos: </a:t>
            </a:r>
            <a:r>
              <a:rPr lang="pt-BR" sz="16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Henrique Silvestre e Pedro Lucas</a:t>
            </a:r>
          </a:p>
          <a:p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Orientador: Euzébio de Souza</a:t>
            </a:r>
          </a:p>
        </p:txBody>
      </p:sp>
      <p:sp>
        <p:nvSpPr>
          <p:cNvPr id="37" name="Título 1"/>
          <p:cNvSpPr txBox="1">
            <a:spLocks/>
          </p:cNvSpPr>
          <p:nvPr/>
        </p:nvSpPr>
        <p:spPr>
          <a:xfrm>
            <a:off x="-36512" y="4468372"/>
            <a:ext cx="9180512" cy="79208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b="1" cap="small" dirty="0">
                <a:solidFill>
                  <a:schemeClr val="bg1"/>
                </a:solidFill>
                <a:latin typeface="Aller Light" pitchFamily="2" charset="0"/>
                <a:cs typeface="Aparajita" pitchFamily="34" charset="0"/>
              </a:rPr>
              <a:t>DETECTANDO PATOLOGIAS HIPOTRANSPARENTES EM RADIOGRAFIAS PULMONARES ATRAVÉS DE TÉCNICAS DE PROCESSAMENTO DE IMAGEM</a:t>
            </a:r>
            <a:endParaRPr lang="pt-BR" sz="2400" dirty="0">
              <a:solidFill>
                <a:schemeClr val="bg1"/>
              </a:solidFill>
              <a:latin typeface="Aller Light" pitchFamily="2" charset="0"/>
            </a:endParaRPr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38" y="498158"/>
            <a:ext cx="9364876" cy="3597334"/>
          </a:xfrm>
          <a:prstGeom prst="rect">
            <a:avLst/>
          </a:prstGeom>
        </p:spPr>
      </p:pic>
      <p:sp>
        <p:nvSpPr>
          <p:cNvPr id="15" name="CaixaDeTexto 14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Escolha</a:t>
            </a:r>
            <a:r>
              <a:rPr lang="en-US" sz="1600" dirty="0">
                <a:solidFill>
                  <a:schemeClr val="bg1"/>
                </a:solidFill>
              </a:rPr>
              <a:t> do </a:t>
            </a:r>
            <a:r>
              <a:rPr lang="en-US" sz="1600" dirty="0" err="1">
                <a:solidFill>
                  <a:schemeClr val="bg1"/>
                </a:solidFill>
              </a:rPr>
              <a:t>Tema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11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>
            <a:off x="-756592" y="4839675"/>
            <a:ext cx="849694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9600" dirty="0" smtClean="0">
                <a:solidFill>
                  <a:schemeClr val="bg1">
                    <a:lumMod val="75000"/>
                    <a:alpha val="20000"/>
                  </a:schemeClr>
                </a:solidFill>
                <a:latin typeface="Aller Light" pitchFamily="2" charset="0"/>
              </a:rPr>
              <a:t>Resultados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1734761" y="102862"/>
            <a:ext cx="849694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9600" dirty="0" smtClean="0">
                <a:solidFill>
                  <a:schemeClr val="bg1">
                    <a:lumMod val="75000"/>
                    <a:alpha val="20000"/>
                  </a:schemeClr>
                </a:solidFill>
                <a:latin typeface="Aller Light" pitchFamily="2" charset="0"/>
              </a:rPr>
              <a:t>Resultados</a:t>
            </a:r>
          </a:p>
        </p:txBody>
      </p:sp>
      <p:sp>
        <p:nvSpPr>
          <p:cNvPr id="25" name="Retângulo 24"/>
          <p:cNvSpPr/>
          <p:nvPr/>
        </p:nvSpPr>
        <p:spPr>
          <a:xfrm>
            <a:off x="5580112" y="758622"/>
            <a:ext cx="3387132" cy="509346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 23"/>
          <p:cNvSpPr/>
          <p:nvPr/>
        </p:nvSpPr>
        <p:spPr>
          <a:xfrm>
            <a:off x="179512" y="692696"/>
            <a:ext cx="3168352" cy="511256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10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28/06/13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880" y="4059071"/>
            <a:ext cx="1232592" cy="12539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754" y="2646157"/>
            <a:ext cx="1427291" cy="12690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276" y="4059071"/>
            <a:ext cx="1539009" cy="12230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238" y="1014505"/>
            <a:ext cx="1446093" cy="12786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Imagem 1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34927"/>
            <a:ext cx="1143948" cy="12650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Imagem 1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583" y="2648642"/>
            <a:ext cx="1260199" cy="12683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9" name="Imagem 1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17" y="1093788"/>
            <a:ext cx="1306039" cy="12890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86" y="4199906"/>
            <a:ext cx="1668796" cy="12800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1" name="Imagem 20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583" y="1103716"/>
            <a:ext cx="1313619" cy="12614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2" name="Imagem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664" y="2573116"/>
            <a:ext cx="1446093" cy="12786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8" name="Retângulo 27"/>
          <p:cNvSpPr/>
          <p:nvPr/>
        </p:nvSpPr>
        <p:spPr>
          <a:xfrm>
            <a:off x="1353447" y="2144078"/>
            <a:ext cx="610264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90%</a:t>
            </a:r>
          </a:p>
          <a:p>
            <a:pPr algn="ctr"/>
            <a:endParaRPr lang="pt-BR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  <a:p>
            <a:pPr algn="ctr"/>
            <a:r>
              <a:rPr lang="pt-B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9/10</a:t>
            </a:r>
            <a:endParaRPr lang="pt-BR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  <a:p>
            <a:pPr algn="ctr"/>
            <a:r>
              <a:rPr lang="pt-B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Imagens</a:t>
            </a:r>
          </a:p>
          <a:p>
            <a:pPr algn="ctr"/>
            <a:r>
              <a:rPr lang="pt-BR" sz="2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Assertadas</a:t>
            </a:r>
            <a:endParaRPr lang="pt-BR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2137040" y="5932382"/>
            <a:ext cx="484643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900" dirty="0" smtClean="0"/>
              <a:t>FONTE: Clinica Escola</a:t>
            </a:r>
            <a:endParaRPr lang="pt-BR" sz="800" dirty="0"/>
          </a:p>
        </p:txBody>
      </p:sp>
      <p:sp>
        <p:nvSpPr>
          <p:cNvPr id="26" name="CaixaDeTexto 25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>
                <a:solidFill>
                  <a:schemeClr val="bg1"/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822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4" grpId="0" animBg="1"/>
      <p:bldP spid="28" grpId="0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11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683568" y="1928440"/>
            <a:ext cx="77048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/>
              <a:t>ALENCAR, M. (2012). </a:t>
            </a:r>
            <a:r>
              <a:rPr lang="pt-BR" sz="1400" b="1" dirty="0"/>
              <a:t>Segmentação de imagens/</a:t>
            </a:r>
            <a:r>
              <a:rPr lang="pt-BR" sz="1400" b="1" dirty="0" err="1"/>
              <a:t>Image</a:t>
            </a:r>
            <a:r>
              <a:rPr lang="pt-BR" sz="1400" b="1" dirty="0"/>
              <a:t> </a:t>
            </a:r>
            <a:r>
              <a:rPr lang="pt-BR" sz="1400" b="1" dirty="0" err="1"/>
              <a:t>segmentation</a:t>
            </a:r>
            <a:r>
              <a:rPr lang="pt-BR" sz="1400" b="1" dirty="0"/>
              <a:t>.</a:t>
            </a:r>
            <a:r>
              <a:rPr lang="pt-BR" sz="1400" dirty="0"/>
              <a:t> Acesso em: 23/08/2013. Disponível no endereço eletrônico:  http://maalencar.wordpress.com/2012/06/14/image-segmentation/ </a:t>
            </a:r>
          </a:p>
          <a:p>
            <a:r>
              <a:rPr lang="pt-BR" sz="1400" dirty="0"/>
              <a:t> </a:t>
            </a:r>
          </a:p>
          <a:p>
            <a:r>
              <a:rPr lang="en-US" sz="1400" dirty="0"/>
              <a:t>AWCOCK, G. J.; THOMAS, R. (1996). </a:t>
            </a:r>
            <a:r>
              <a:rPr lang="en-US" sz="1400" b="1" dirty="0"/>
              <a:t>Applied Image Processing.</a:t>
            </a:r>
            <a:r>
              <a:rPr lang="en-US" sz="1400" dirty="0"/>
              <a:t> New York: McGraw-Hill.</a:t>
            </a:r>
            <a:endParaRPr lang="pt-BR" sz="1400" dirty="0"/>
          </a:p>
          <a:p>
            <a:r>
              <a:rPr lang="pt-BR" sz="1400" dirty="0"/>
              <a:t>CARRILHO, CMDM. (1999). </a:t>
            </a:r>
            <a:r>
              <a:rPr lang="pt-BR" sz="1400" b="1" dirty="0"/>
              <a:t>Fatores associados ao risco de desenvolvimento de pneumonia hospitalar na Unidade de Terapia Intensiva do Hospital Universitário Regional do Norte do Paraná, Londrina, PR</a:t>
            </a:r>
            <a:r>
              <a:rPr lang="pt-BR" sz="1400" dirty="0"/>
              <a:t>. Revista da Sociedade Brasileira de Medicina Tropical. </a:t>
            </a:r>
            <a:r>
              <a:rPr lang="pt-BR" sz="1400" dirty="0" err="1"/>
              <a:t>Jul-ago</a:t>
            </a:r>
            <a:r>
              <a:rPr lang="pt-BR" sz="1400" dirty="0"/>
              <a:t>. </a:t>
            </a:r>
            <a:br>
              <a:rPr lang="pt-BR" sz="1400" dirty="0"/>
            </a:br>
            <a:r>
              <a:rPr lang="pt-BR" sz="1400" dirty="0"/>
              <a:t>Acesso em: 15/010/2013. Disponível em:  http://www.abcdasaude.com.br/artigo.php?329</a:t>
            </a:r>
          </a:p>
          <a:p>
            <a:r>
              <a:rPr lang="pt-BR" sz="1400" dirty="0"/>
              <a:t>GONZALEZ, R. C.; WOODS, R. E. </a:t>
            </a:r>
            <a:r>
              <a:rPr lang="pt-BR" sz="1400" b="1" dirty="0"/>
              <a:t>Digital Imagem </a:t>
            </a:r>
            <a:r>
              <a:rPr lang="pt-BR" sz="1400" b="1" dirty="0" err="1"/>
              <a:t>Processing</a:t>
            </a:r>
            <a:r>
              <a:rPr lang="pt-BR" sz="1400" b="1" dirty="0"/>
              <a:t>.</a:t>
            </a:r>
            <a:r>
              <a:rPr lang="pt-BR" sz="1400" dirty="0"/>
              <a:t> Massachusetts: </a:t>
            </a:r>
            <a:r>
              <a:rPr lang="pt-BR" sz="1400" dirty="0" err="1"/>
              <a:t>Addison</a:t>
            </a:r>
            <a:r>
              <a:rPr lang="pt-BR" sz="1400" dirty="0"/>
              <a:t>-Wesley, 1993. 716p.</a:t>
            </a:r>
          </a:p>
          <a:p>
            <a:r>
              <a:rPr lang="pt-BR" sz="1400" dirty="0"/>
              <a:t> </a:t>
            </a:r>
          </a:p>
          <a:p>
            <a:r>
              <a:rPr lang="en-US" sz="1400" dirty="0"/>
              <a:t>JAIN, A. K. (1989). </a:t>
            </a:r>
            <a:r>
              <a:rPr lang="en-US" sz="1400" b="1" dirty="0"/>
              <a:t>Fundamentals of Digital Image Processing. </a:t>
            </a:r>
            <a:r>
              <a:rPr lang="en-US" sz="1400" dirty="0"/>
              <a:t>Englewood Cliffs, NJ: Prentice Hall. 569p</a:t>
            </a:r>
            <a:endParaRPr lang="pt-BR" sz="1400" dirty="0"/>
          </a:p>
          <a:p>
            <a:r>
              <a:rPr lang="en-US" sz="1400" dirty="0"/>
              <a:t> </a:t>
            </a:r>
            <a:endParaRPr lang="pt-BR" sz="1400" dirty="0"/>
          </a:p>
          <a:p>
            <a:r>
              <a:rPr lang="en-US" sz="1400" dirty="0"/>
              <a:t>KNOL, Glenn F. (2000). </a:t>
            </a:r>
            <a:r>
              <a:rPr lang="en-US" sz="1400" b="1" dirty="0"/>
              <a:t>Radiation Detection and Measurement 3rd Edition</a:t>
            </a:r>
            <a:r>
              <a:rPr lang="en-US" sz="1400" dirty="0"/>
              <a:t>: Chapter 1, Page 1: John Wiley &amp; Sons; (26 January 2000 21615461651: ISBN 0-471-07338-5.</a:t>
            </a:r>
            <a:endParaRPr lang="pt-BR" sz="1400" dirty="0"/>
          </a:p>
          <a:p>
            <a:r>
              <a:rPr lang="en-US" sz="1400" dirty="0"/>
              <a:t> </a:t>
            </a:r>
            <a:endParaRPr lang="pt-BR" sz="1400" dirty="0"/>
          </a:p>
          <a:p>
            <a:r>
              <a:rPr lang="en-US" sz="1400" dirty="0"/>
              <a:t> </a:t>
            </a:r>
            <a:endParaRPr lang="pt-BR" sz="1400" dirty="0"/>
          </a:p>
        </p:txBody>
      </p:sp>
      <p:sp>
        <p:nvSpPr>
          <p:cNvPr id="14" name="Retângulo 13"/>
          <p:cNvSpPr/>
          <p:nvPr/>
        </p:nvSpPr>
        <p:spPr>
          <a:xfrm>
            <a:off x="26190" y="620688"/>
            <a:ext cx="849694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000" dirty="0" smtClean="0">
                <a:solidFill>
                  <a:schemeClr val="bg1">
                    <a:lumMod val="75000"/>
                    <a:alpha val="20000"/>
                  </a:schemeClr>
                </a:solidFill>
                <a:latin typeface="Aller Light" pitchFamily="2" charset="0"/>
              </a:rPr>
              <a:t>Referências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bg1"/>
                </a:solidFill>
              </a:rPr>
              <a:t>Referências</a:t>
            </a:r>
            <a:endParaRPr lang="pt-BR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94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12/13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611560" y="2060848"/>
            <a:ext cx="770485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 smtClean="0"/>
              <a:t>PEDRINI</a:t>
            </a:r>
            <a:r>
              <a:rPr lang="pt-BR" sz="1400" dirty="0"/>
              <a:t>, H.; SCHWARTZ, W. R. (2007). </a:t>
            </a:r>
            <a:r>
              <a:rPr lang="pt-BR" sz="1400" b="1" dirty="0"/>
              <a:t>Análise de Imagens Digitais - Princípios, Algoritmos e Aplicações.</a:t>
            </a:r>
            <a:r>
              <a:rPr lang="pt-BR" sz="1400" dirty="0"/>
              <a:t> </a:t>
            </a:r>
            <a:r>
              <a:rPr lang="pt-BR" sz="1400" b="1" dirty="0"/>
              <a:t>1 ed.</a:t>
            </a:r>
            <a:r>
              <a:rPr lang="pt-BR" sz="1400" dirty="0"/>
              <a:t> </a:t>
            </a:r>
            <a:r>
              <a:rPr lang="en-US" sz="1400" dirty="0"/>
              <a:t>São Paulo: Thompson Learning.</a:t>
            </a:r>
            <a:endParaRPr lang="pt-BR" sz="1400" dirty="0"/>
          </a:p>
          <a:p>
            <a:r>
              <a:rPr lang="en-US" sz="1400" dirty="0"/>
              <a:t> </a:t>
            </a:r>
            <a:endParaRPr lang="pt-BR" sz="1400" dirty="0"/>
          </a:p>
          <a:p>
            <a:r>
              <a:rPr lang="pt-BR" sz="1400" dirty="0"/>
              <a:t>ROCHA, M. (2006). </a:t>
            </a:r>
            <a:r>
              <a:rPr lang="pt-BR" sz="1400" b="1" dirty="0" err="1"/>
              <a:t>Ispiração</a:t>
            </a:r>
            <a:r>
              <a:rPr lang="pt-BR" sz="1400" b="1" dirty="0"/>
              <a:t> </a:t>
            </a:r>
            <a:r>
              <a:rPr lang="pt-BR" sz="1400" b="1" dirty="0" err="1"/>
              <a:t>Nasotraqueal</a:t>
            </a:r>
            <a:r>
              <a:rPr lang="pt-BR" sz="1400" b="1" dirty="0"/>
              <a:t> Profunda Precedida De Manobras Fisioterápicas No Tratamento De Atelectasia De Reabsorção Por Rolha De Secreção Em Recém-Nascidos</a:t>
            </a:r>
            <a:r>
              <a:rPr lang="pt-BR" sz="1400" dirty="0"/>
              <a:t>. Dissertação apresentada à Universidade Federal de Santa Catarina para a obtenção de título de Mestre em Ciências Médicas. </a:t>
            </a:r>
          </a:p>
          <a:p>
            <a:r>
              <a:rPr lang="pt-BR" sz="1400" dirty="0"/>
              <a:t>SIQUEIRA, M. (2010).</a:t>
            </a:r>
            <a:r>
              <a:rPr lang="pt-BR" sz="1400" b="1" dirty="0"/>
              <a:t> Reconhecimento Automático de Padrões em Imagens Ecocardiográficas</a:t>
            </a:r>
            <a:r>
              <a:rPr lang="pt-BR" sz="1400" dirty="0"/>
              <a:t>. Universidade Federal do Rio Grande do Sul, Porto Alegre.</a:t>
            </a:r>
          </a:p>
          <a:p>
            <a:r>
              <a:rPr lang="pt-BR" sz="1400" dirty="0"/>
              <a:t> </a:t>
            </a:r>
          </a:p>
          <a:p>
            <a:r>
              <a:rPr lang="pt-BR" sz="1400" dirty="0"/>
              <a:t>SILVA GA. (1998). </a:t>
            </a:r>
            <a:r>
              <a:rPr lang="pt-BR" sz="1400" b="1" dirty="0"/>
              <a:t>Derrames pleurais: fisiopatologia e diagnóstico</a:t>
            </a:r>
            <a:r>
              <a:rPr lang="pt-BR" sz="1400" dirty="0"/>
              <a:t>. Medicina, Ribeirão Preto, 31: 208-215, abr./jun.</a:t>
            </a:r>
          </a:p>
          <a:p>
            <a:r>
              <a:rPr lang="pt-BR" sz="1400" dirty="0"/>
              <a:t> </a:t>
            </a:r>
          </a:p>
          <a:p>
            <a:r>
              <a:rPr lang="en-US" sz="1400" dirty="0"/>
              <a:t>SONKA, M.; HLAVAC, V.; BOYLE, R. (1998).  </a:t>
            </a:r>
            <a:r>
              <a:rPr lang="en-US" sz="1400" b="1" dirty="0"/>
              <a:t>Image processing, </a:t>
            </a:r>
            <a:r>
              <a:rPr lang="en-US" sz="1400" b="1" dirty="0" err="1"/>
              <a:t>analysys</a:t>
            </a:r>
            <a:r>
              <a:rPr lang="en-US" sz="1400" b="1" dirty="0"/>
              <a:t> and machine vision.</a:t>
            </a:r>
            <a:r>
              <a:rPr lang="en-US" sz="1400" dirty="0"/>
              <a:t> Pacific Grove: PWS Publishing.</a:t>
            </a:r>
            <a:endParaRPr lang="pt-BR" sz="1400" dirty="0"/>
          </a:p>
          <a:p>
            <a:r>
              <a:rPr lang="en-US" sz="1400" dirty="0"/>
              <a:t> </a:t>
            </a:r>
            <a:endParaRPr lang="pt-BR" sz="1400" dirty="0"/>
          </a:p>
        </p:txBody>
      </p:sp>
      <p:sp>
        <p:nvSpPr>
          <p:cNvPr id="14" name="Retângulo 13"/>
          <p:cNvSpPr/>
          <p:nvPr/>
        </p:nvSpPr>
        <p:spPr>
          <a:xfrm>
            <a:off x="179512" y="620688"/>
            <a:ext cx="849694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000" dirty="0" smtClean="0">
                <a:solidFill>
                  <a:schemeClr val="bg1">
                    <a:lumMod val="75000"/>
                    <a:alpha val="20000"/>
                  </a:schemeClr>
                </a:solidFill>
                <a:latin typeface="Aller Light" pitchFamily="2" charset="0"/>
              </a:rPr>
              <a:t>Referências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bg1"/>
                </a:solidFill>
              </a:rPr>
              <a:t>Referências</a:t>
            </a:r>
            <a:endParaRPr lang="pt-BR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23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13/13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4" name="Retângulo 13"/>
          <p:cNvSpPr/>
          <p:nvPr/>
        </p:nvSpPr>
        <p:spPr>
          <a:xfrm>
            <a:off x="179512" y="2564904"/>
            <a:ext cx="849694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8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Obrigado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bg1"/>
                </a:solidFill>
              </a:rPr>
              <a:t>Referências</a:t>
            </a:r>
            <a:endParaRPr lang="pt-BR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7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02/13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  <a:p>
            <a:pPr algn="ctr"/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pic>
        <p:nvPicPr>
          <p:cNvPr id="21" name="Picture 4" descr="http://i1.r7.com/data/files/2C92/94A4/2CED/86E1/012D/03DC/120D/57F2/raio-x-pulmao-m-2010122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12" y="1017945"/>
            <a:ext cx="3174801" cy="238462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mages.clipartlogo.com/files/images/41/410781/visually-impaired-symbol-clip-art_f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8634" y="3186078"/>
            <a:ext cx="1879419" cy="259335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ângulo 8"/>
          <p:cNvSpPr/>
          <p:nvPr/>
        </p:nvSpPr>
        <p:spPr>
          <a:xfrm>
            <a:off x="354313" y="3407090"/>
            <a:ext cx="46032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 smtClean="0"/>
              <a:t>FONTE: https://</a:t>
            </a:r>
            <a:r>
              <a:rPr lang="pt-BR" sz="800" dirty="0" smtClean="0"/>
              <a:t>www.aecc.es</a:t>
            </a:r>
            <a:endParaRPr lang="pt-BR" sz="800" dirty="0"/>
          </a:p>
        </p:txBody>
      </p:sp>
      <p:sp>
        <p:nvSpPr>
          <p:cNvPr id="13" name="Retângulo 12"/>
          <p:cNvSpPr/>
          <p:nvPr/>
        </p:nvSpPr>
        <p:spPr>
          <a:xfrm>
            <a:off x="4139952" y="1027032"/>
            <a:ext cx="4720118" cy="1472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800" dirty="0" smtClean="0">
                <a:solidFill>
                  <a:schemeClr val="bg1">
                    <a:lumMod val="75000"/>
                    <a:alpha val="25000"/>
                  </a:schemeClr>
                </a:solidFill>
                <a:latin typeface="Aller Light" pitchFamily="2" charset="0"/>
              </a:rPr>
              <a:t>Objetivo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323528" y="3943164"/>
            <a:ext cx="610264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800" dirty="0" smtClean="0">
                <a:solidFill>
                  <a:schemeClr val="bg1">
                    <a:lumMod val="75000"/>
                    <a:alpha val="25000"/>
                  </a:schemeClr>
                </a:solidFill>
                <a:latin typeface="Aller Light" pitchFamily="2" charset="0"/>
              </a:rPr>
              <a:t>Justificativa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5397810" y="2123326"/>
            <a:ext cx="20567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Objetivo</a:t>
            </a:r>
          </a:p>
        </p:txBody>
      </p:sp>
      <p:sp>
        <p:nvSpPr>
          <p:cNvPr id="16" name="Retângulo 15"/>
          <p:cNvSpPr/>
          <p:nvPr/>
        </p:nvSpPr>
        <p:spPr>
          <a:xfrm>
            <a:off x="354313" y="4991112"/>
            <a:ext cx="6102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Justificativa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Escolha</a:t>
            </a:r>
            <a:r>
              <a:rPr lang="en-US" sz="1600" dirty="0">
                <a:solidFill>
                  <a:schemeClr val="bg1"/>
                </a:solidFill>
              </a:rPr>
              <a:t> do </a:t>
            </a:r>
            <a:r>
              <a:rPr lang="en-US" sz="1600" dirty="0" err="1">
                <a:solidFill>
                  <a:schemeClr val="bg1"/>
                </a:solidFill>
              </a:rPr>
              <a:t>Tema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62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318129"/>
              </p:ext>
            </p:extLst>
          </p:nvPr>
        </p:nvGraphicFramePr>
        <p:xfrm>
          <a:off x="179512" y="1700808"/>
          <a:ext cx="4478337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5" r:id="rId4" imgW="22222080" imgH="20165040" progId="">
                  <p:embed/>
                </p:oleObj>
              </mc:Choice>
              <mc:Fallback>
                <p:oleObj r:id="rId4" imgW="22222080" imgH="20165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9512" y="1700808"/>
                        <a:ext cx="4478337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1162053"/>
              </p:ext>
            </p:extLst>
          </p:nvPr>
        </p:nvGraphicFramePr>
        <p:xfrm>
          <a:off x="4712927" y="1700808"/>
          <a:ext cx="416242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r:id="rId6" imgW="18133200" imgH="17701560" progId="">
                  <p:embed/>
                </p:oleObj>
              </mc:Choice>
              <mc:Fallback>
                <p:oleObj r:id="rId6" imgW="18133200" imgH="17701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12927" y="1700808"/>
                        <a:ext cx="416242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tângulo 13"/>
          <p:cNvSpPr/>
          <p:nvPr/>
        </p:nvSpPr>
        <p:spPr>
          <a:xfrm>
            <a:off x="179512" y="412695"/>
            <a:ext cx="869584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600" dirty="0" smtClean="0">
                <a:solidFill>
                  <a:schemeClr val="bg1">
                    <a:lumMod val="75000"/>
                    <a:alpha val="25000"/>
                  </a:schemeClr>
                </a:solidFill>
                <a:latin typeface="Aller Light" pitchFamily="2" charset="0"/>
              </a:rPr>
              <a:t>Hipotransparência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1331640" y="940420"/>
            <a:ext cx="6102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Hipotransparência</a:t>
            </a:r>
            <a:endParaRPr lang="pt-BR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4657849" y="5759946"/>
            <a:ext cx="46032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 smtClean="0"/>
              <a:t>FONTE: Clinica Escola</a:t>
            </a:r>
            <a:endParaRPr lang="pt-BR" sz="800" dirty="0"/>
          </a:p>
        </p:txBody>
      </p:sp>
      <p:sp>
        <p:nvSpPr>
          <p:cNvPr id="17" name="Retângulo 16"/>
          <p:cNvSpPr/>
          <p:nvPr/>
        </p:nvSpPr>
        <p:spPr>
          <a:xfrm>
            <a:off x="124468" y="5774620"/>
            <a:ext cx="46032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 smtClean="0"/>
              <a:t>FONTE: Clinica Escola</a:t>
            </a:r>
            <a:endParaRPr lang="pt-BR" sz="800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bg1"/>
                </a:solidFill>
              </a:rPr>
              <a:t>Fundamentos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Teóricos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25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04/13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397003" y="2244618"/>
            <a:ext cx="8496944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3800" dirty="0" smtClean="0">
                <a:solidFill>
                  <a:schemeClr val="bg1">
                    <a:lumMod val="75000"/>
                    <a:alpha val="25000"/>
                  </a:schemeClr>
                </a:solidFill>
                <a:latin typeface="Aller Light" pitchFamily="2" charset="0"/>
              </a:rPr>
              <a:t>Patologias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667658" y="1161842"/>
            <a:ext cx="6102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Atelectasia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2355913" y="2289477"/>
            <a:ext cx="6102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Pneumonia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403946" y="5009948"/>
            <a:ext cx="79208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Derrame</a:t>
            </a:r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 Pleural</a:t>
            </a:r>
            <a:endParaRPr lang="pt-BR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bg1"/>
                </a:solidFill>
              </a:rPr>
              <a:t>Fundamentos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Teóricos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098" name="Picture 2" descr="http://www.upc.com.mx/img/imagenologia/imgpediatrica/imgs/torax/atelectasia_pulmonar_derech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13" y="765416"/>
            <a:ext cx="2136205" cy="1452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upload.wikimedia.org/wikipedia/commons/a/ac/PneumonisWedge0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645" y="1397405"/>
            <a:ext cx="2136205" cy="1602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www.scielo.cl/fbpe/img/rmc/v135n4/img012-0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78" y="2876634"/>
            <a:ext cx="2208406" cy="167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tângulo 20"/>
          <p:cNvSpPr/>
          <p:nvPr/>
        </p:nvSpPr>
        <p:spPr>
          <a:xfrm>
            <a:off x="251713" y="4578264"/>
            <a:ext cx="46032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 smtClean="0"/>
              <a:t>FONTE: </a:t>
            </a:r>
            <a:r>
              <a:rPr lang="pt-BR" sz="900" dirty="0"/>
              <a:t>http</a:t>
            </a:r>
            <a:r>
              <a:rPr lang="pt-BR" sz="900" dirty="0" smtClean="0"/>
              <a:t>://pneumoimagem.com.br</a:t>
            </a:r>
            <a:endParaRPr lang="pt-BR" sz="800" dirty="0"/>
          </a:p>
        </p:txBody>
      </p:sp>
      <p:sp>
        <p:nvSpPr>
          <p:cNvPr id="22" name="Retângulo 21"/>
          <p:cNvSpPr/>
          <p:nvPr/>
        </p:nvSpPr>
        <p:spPr>
          <a:xfrm>
            <a:off x="155670" y="2197633"/>
            <a:ext cx="46032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 smtClean="0"/>
              <a:t>FONTE: </a:t>
            </a:r>
            <a:r>
              <a:rPr lang="pt-BR" sz="900" dirty="0"/>
              <a:t>http</a:t>
            </a:r>
            <a:r>
              <a:rPr lang="pt-BR" sz="900" dirty="0" smtClean="0"/>
              <a:t>://pneumoimagem.com.br</a:t>
            </a:r>
            <a:endParaRPr lang="pt-BR" sz="800" dirty="0"/>
          </a:p>
        </p:txBody>
      </p:sp>
      <p:sp>
        <p:nvSpPr>
          <p:cNvPr id="23" name="Retângulo 22"/>
          <p:cNvSpPr/>
          <p:nvPr/>
        </p:nvSpPr>
        <p:spPr>
          <a:xfrm>
            <a:off x="6662432" y="3029079"/>
            <a:ext cx="46032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 smtClean="0"/>
              <a:t>FONTE: </a:t>
            </a:r>
            <a:r>
              <a:rPr lang="pt-BR" sz="900" dirty="0"/>
              <a:t>http</a:t>
            </a:r>
            <a:r>
              <a:rPr lang="pt-BR" sz="900" dirty="0" smtClean="0"/>
              <a:t>://pneumoimagem.com.br</a:t>
            </a:r>
            <a:endParaRPr lang="pt-BR" sz="800" dirty="0"/>
          </a:p>
        </p:txBody>
      </p:sp>
      <p:sp>
        <p:nvSpPr>
          <p:cNvPr id="25" name="Retângulo 24"/>
          <p:cNvSpPr/>
          <p:nvPr/>
        </p:nvSpPr>
        <p:spPr>
          <a:xfrm>
            <a:off x="1733226" y="3608398"/>
            <a:ext cx="79208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Congestão e Edema Pulmonar</a:t>
            </a:r>
          </a:p>
        </p:txBody>
      </p:sp>
      <p:pic>
        <p:nvPicPr>
          <p:cNvPr id="26" name="Imagem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913" y="4426407"/>
            <a:ext cx="1801667" cy="159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75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05/13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3995936" y="975633"/>
            <a:ext cx="48965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5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Metodologia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bg1"/>
                </a:solidFill>
              </a:rPr>
              <a:t>Fundamentos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Teóricos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84" y="1050760"/>
            <a:ext cx="2801230" cy="2100922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411384"/>
            <a:ext cx="2799678" cy="2099758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3934854" y="2679303"/>
            <a:ext cx="48965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ller Light" pitchFamily="2" charset="0"/>
              </a:rPr>
              <a:t>Acessibilidade</a:t>
            </a:r>
            <a:endParaRPr lang="pt-BR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Aller Light" pitchFamily="2" charset="0"/>
            </a:endParaRPr>
          </a:p>
        </p:txBody>
      </p:sp>
      <p:sp>
        <p:nvSpPr>
          <p:cNvPr id="15" name="Retângulo 14"/>
          <p:cNvSpPr/>
          <p:nvPr/>
        </p:nvSpPr>
        <p:spPr>
          <a:xfrm>
            <a:off x="3934854" y="3183359"/>
            <a:ext cx="48965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ller Light" pitchFamily="2" charset="0"/>
              </a:rPr>
              <a:t>Interdisciplinaridade</a:t>
            </a:r>
            <a:endParaRPr lang="pt-BR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Aller Light" pitchFamily="2" charset="0"/>
            </a:endParaRPr>
          </a:p>
        </p:txBody>
      </p:sp>
      <p:sp>
        <p:nvSpPr>
          <p:cNvPr id="17" name="Retângulo 16"/>
          <p:cNvSpPr/>
          <p:nvPr/>
        </p:nvSpPr>
        <p:spPr>
          <a:xfrm>
            <a:off x="3962044" y="3687415"/>
            <a:ext cx="48965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ller Light" pitchFamily="2" charset="0"/>
              </a:rPr>
              <a:t>Homologação</a:t>
            </a:r>
            <a:endParaRPr lang="pt-BR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Aller Light" pitchFamily="2" charset="0"/>
            </a:endParaRPr>
          </a:p>
        </p:txBody>
      </p:sp>
      <p:sp>
        <p:nvSpPr>
          <p:cNvPr id="18" name="Retângulo 17"/>
          <p:cNvSpPr/>
          <p:nvPr/>
        </p:nvSpPr>
        <p:spPr>
          <a:xfrm>
            <a:off x="3973357" y="4149080"/>
            <a:ext cx="48965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ller Light" pitchFamily="2" charset="0"/>
              </a:rPr>
              <a:t>Termo de Consentimento</a:t>
            </a:r>
            <a:endParaRPr lang="pt-BR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Aller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103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06/13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311785" y="1750747"/>
            <a:ext cx="849694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9600" dirty="0" smtClean="0">
                <a:solidFill>
                  <a:schemeClr val="bg1">
                    <a:lumMod val="75000"/>
                    <a:alpha val="20000"/>
                  </a:schemeClr>
                </a:solidFill>
                <a:latin typeface="Aller Light" pitchFamily="2" charset="0"/>
              </a:rPr>
              <a:t>Processamento de Imagens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73950" y="1130411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0324219"/>
              </p:ext>
            </p:extLst>
          </p:nvPr>
        </p:nvGraphicFramePr>
        <p:xfrm>
          <a:off x="3167510" y="4206746"/>
          <a:ext cx="3094038" cy="1554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6" r:id="rId4" imgW="6557862" imgH="3300503" progId="Unknown">
                  <p:embed/>
                </p:oleObj>
              </mc:Choice>
              <mc:Fallback>
                <p:oleObj r:id="rId4" imgW="6557862" imgH="3300503" progId="Unknown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67510" y="4206746"/>
                        <a:ext cx="3094038" cy="15541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tângulo 16"/>
          <p:cNvSpPr/>
          <p:nvPr/>
        </p:nvSpPr>
        <p:spPr>
          <a:xfrm>
            <a:off x="3085185" y="5720703"/>
            <a:ext cx="46032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/>
              <a:t>Fonte: (ALENCAR. M, 2012)</a:t>
            </a:r>
            <a:endParaRPr lang="pt-BR" sz="800" dirty="0"/>
          </a:p>
        </p:txBody>
      </p: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graphicFrame>
        <p:nvGraphicFramePr>
          <p:cNvPr id="15" name="Obje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732445"/>
              </p:ext>
            </p:extLst>
          </p:nvPr>
        </p:nvGraphicFramePr>
        <p:xfrm>
          <a:off x="405558" y="1371796"/>
          <a:ext cx="1981200" cy="2659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7" r:id="rId6" imgW="3278931" imgH="4400670" progId="Unknown">
                  <p:embed/>
                </p:oleObj>
              </mc:Choice>
              <mc:Fallback>
                <p:oleObj r:id="rId6" imgW="3278931" imgH="4400670" progId="Unknown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5558" y="1371796"/>
                        <a:ext cx="1981200" cy="2659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tângulo 20"/>
          <p:cNvSpPr/>
          <p:nvPr/>
        </p:nvSpPr>
        <p:spPr>
          <a:xfrm>
            <a:off x="6275387" y="4139356"/>
            <a:ext cx="18841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Limiarização</a:t>
            </a:r>
            <a:endParaRPr lang="pt-BR" sz="2800" dirty="0">
              <a:solidFill>
                <a:schemeClr val="tx1">
                  <a:lumMod val="75000"/>
                  <a:lumOff val="25000"/>
                </a:schemeClr>
              </a:solidFill>
              <a:latin typeface="Aller Light" pitchFamily="2" charset="0"/>
            </a:endParaRPr>
          </a:p>
        </p:txBody>
      </p:sp>
      <p:sp>
        <p:nvSpPr>
          <p:cNvPr id="22" name="Retângulo 21"/>
          <p:cNvSpPr/>
          <p:nvPr/>
        </p:nvSpPr>
        <p:spPr>
          <a:xfrm>
            <a:off x="284579" y="858347"/>
            <a:ext cx="23765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Filtro Gaussiano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4941143" y="951638"/>
            <a:ext cx="38721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Equalização do Histograma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346763" y="4027767"/>
            <a:ext cx="2111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/>
              <a:t>Fonte: WIKIPEDIA – </a:t>
            </a:r>
            <a:r>
              <a:rPr lang="pt-BR" sz="900" dirty="0" err="1"/>
              <a:t>Gaussian</a:t>
            </a:r>
            <a:r>
              <a:rPr lang="pt-BR" sz="900" dirty="0"/>
              <a:t> </a:t>
            </a:r>
            <a:r>
              <a:rPr lang="pt-BR" sz="900" dirty="0" err="1"/>
              <a:t>Blur</a:t>
            </a:r>
            <a:endParaRPr lang="pt-BR" sz="800" dirty="0"/>
          </a:p>
        </p:txBody>
      </p:sp>
      <p:graphicFrame>
        <p:nvGraphicFramePr>
          <p:cNvPr id="25" name="Objeto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9576581"/>
              </p:ext>
            </p:extLst>
          </p:nvPr>
        </p:nvGraphicFramePr>
        <p:xfrm>
          <a:off x="5067096" y="1434578"/>
          <a:ext cx="2592624" cy="1490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r:id="rId8" imgW="4330080" imgH="2488680" progId="">
                  <p:embed/>
                </p:oleObj>
              </mc:Choice>
              <mc:Fallback>
                <p:oleObj r:id="rId8" imgW="4330080" imgH="24886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67096" y="1434578"/>
                        <a:ext cx="2592624" cy="1490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tângulo 25"/>
          <p:cNvSpPr/>
          <p:nvPr/>
        </p:nvSpPr>
        <p:spPr>
          <a:xfrm>
            <a:off x="4996147" y="2896828"/>
            <a:ext cx="370184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900" dirty="0" smtClean="0"/>
              <a:t>Fonte: http</a:t>
            </a:r>
            <a:r>
              <a:rPr lang="pt-BR" sz="900" dirty="0"/>
              <a:t>://</a:t>
            </a:r>
            <a:r>
              <a:rPr lang="pt-BR" sz="900" dirty="0" smtClean="0"/>
              <a:t>scikit-image.org</a:t>
            </a:r>
            <a:endParaRPr lang="pt-BR" sz="800" dirty="0"/>
          </a:p>
        </p:txBody>
      </p:sp>
      <p:sp>
        <p:nvSpPr>
          <p:cNvPr id="27" name="CaixaDeTexto 26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bg1"/>
                </a:solidFill>
              </a:rPr>
              <a:t>Fundamentos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Teóricos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33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07/13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979712" y="5877272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311785" y="1750747"/>
            <a:ext cx="849694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9600" dirty="0" smtClean="0">
                <a:solidFill>
                  <a:schemeClr val="bg1">
                    <a:lumMod val="75000"/>
                    <a:alpha val="20000"/>
                  </a:schemeClr>
                </a:solidFill>
                <a:latin typeface="Aller Light" pitchFamily="2" charset="0"/>
              </a:rPr>
              <a:t>Processamento de Imagens</a:t>
            </a:r>
          </a:p>
        </p:txBody>
      </p:sp>
      <p:pic>
        <p:nvPicPr>
          <p:cNvPr id="4098" name="Picture 2" descr="origi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989" y="1451390"/>
            <a:ext cx="4824536" cy="3645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 descr="blu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989" y="1449358"/>
            <a:ext cx="4824536" cy="3645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 descr="equalize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731" y="1458084"/>
            <a:ext cx="4812793" cy="3636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 descr="thresh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988" y="1448268"/>
            <a:ext cx="4824535" cy="364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tângulo 18"/>
          <p:cNvSpPr/>
          <p:nvPr/>
        </p:nvSpPr>
        <p:spPr>
          <a:xfrm>
            <a:off x="2126089" y="5103785"/>
            <a:ext cx="484643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900" dirty="0" smtClean="0"/>
              <a:t>FONTE: Clinica Escola</a:t>
            </a:r>
            <a:endParaRPr lang="pt-BR" sz="800" dirty="0"/>
          </a:p>
        </p:txBody>
      </p:sp>
      <p:sp>
        <p:nvSpPr>
          <p:cNvPr id="16" name="Retângulo 15"/>
          <p:cNvSpPr/>
          <p:nvPr/>
        </p:nvSpPr>
        <p:spPr>
          <a:xfrm>
            <a:off x="1619672" y="642108"/>
            <a:ext cx="6102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Processamento da Imagem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bg1"/>
                </a:solidFill>
              </a:rPr>
              <a:t>Fundamentos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Teóricos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Software|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099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08/13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311785" y="1361912"/>
            <a:ext cx="8496944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1500" dirty="0" smtClean="0">
                <a:solidFill>
                  <a:schemeClr val="bg1">
                    <a:lumMod val="75000"/>
                    <a:alpha val="15000"/>
                  </a:schemeClr>
                </a:solidFill>
                <a:latin typeface="Aller Light" pitchFamily="2" charset="0"/>
              </a:rPr>
              <a:t>Medicina e Computação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499409" y="27234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11785" y="71328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1336334" y="5148083"/>
            <a:ext cx="6102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Vídeo de Apresentação do Software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</a:t>
            </a:r>
            <a:r>
              <a:rPr lang="en-US" sz="1600" dirty="0">
                <a:solidFill>
                  <a:schemeClr val="bg1"/>
                </a:solidFill>
              </a:rPr>
              <a:t> Software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oc2_stan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6675" y="999460"/>
            <a:ext cx="6507163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31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6178034"/>
            <a:ext cx="9144000" cy="6799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7668344" y="6453336"/>
            <a:ext cx="1440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09/13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4165848" y="6364127"/>
            <a:ext cx="2628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03/12/2013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79512" y="6364128"/>
            <a:ext cx="3960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Centro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Universitário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ller Light" pitchFamily="2" charset="0"/>
              </a:rPr>
              <a:t> de Belo Horizonte | UNIBH</a:t>
            </a:r>
            <a:endParaRPr lang="pt-BR" sz="1400" dirty="0">
              <a:solidFill>
                <a:schemeClr val="bg1">
                  <a:lumMod val="75000"/>
                </a:schemeClr>
              </a:solidFill>
              <a:latin typeface="Aller Light" pitchFamily="2" charset="0"/>
            </a:endParaRPr>
          </a:p>
        </p:txBody>
      </p:sp>
      <p:cxnSp>
        <p:nvCxnSpPr>
          <p:cNvPr id="10" name="Conector reto 9"/>
          <p:cNvCxnSpPr/>
          <p:nvPr/>
        </p:nvCxnSpPr>
        <p:spPr>
          <a:xfrm>
            <a:off x="1619672" y="6021288"/>
            <a:ext cx="553596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/>
          <p:cNvSpPr txBox="1"/>
          <p:nvPr/>
        </p:nvSpPr>
        <p:spPr>
          <a:xfrm>
            <a:off x="7668344" y="6221908"/>
            <a:ext cx="1440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Aller Light" pitchFamily="2" charset="0"/>
              </a:rPr>
              <a:t>Slides</a:t>
            </a:r>
            <a:endParaRPr lang="pt-BR" sz="1200" dirty="0">
              <a:solidFill>
                <a:schemeClr val="bg1"/>
              </a:solidFill>
              <a:latin typeface="Aller Light" pitchFamily="2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0" y="-27384"/>
            <a:ext cx="9144000" cy="5545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Aller Light" pitchFamily="2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311785" y="1361912"/>
            <a:ext cx="8496944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1500" dirty="0" smtClean="0">
                <a:solidFill>
                  <a:schemeClr val="bg1">
                    <a:lumMod val="75000"/>
                    <a:alpha val="15000"/>
                  </a:schemeClr>
                </a:solidFill>
                <a:latin typeface="Aller Light" pitchFamily="2" charset="0"/>
              </a:rPr>
              <a:t>Medicina e Computação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499409" y="2723406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11785" y="71328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1336334" y="5148083"/>
            <a:ext cx="61026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ller Light" pitchFamily="2" charset="0"/>
              </a:rPr>
              <a:t>Vídeo de Apresentação do Software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12010" y="66110"/>
            <a:ext cx="9096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Escolha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Tema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|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Fundamentos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Teóricos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</a:t>
            </a:r>
            <a:r>
              <a:rPr lang="en-US" sz="1600" dirty="0">
                <a:solidFill>
                  <a:schemeClr val="bg1"/>
                </a:solidFill>
              </a:rPr>
              <a:t> Software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Resultados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|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Referências</a:t>
            </a:r>
            <a:endParaRPr lang="pt-BR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7" name="poc2_deficient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4433" y="1006997"/>
            <a:ext cx="6507163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7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1078</TotalTime>
  <Words>531</Words>
  <Application>Microsoft Office PowerPoint</Application>
  <PresentationFormat>Apresentação na tela (4:3)</PresentationFormat>
  <Paragraphs>155</Paragraphs>
  <Slides>13</Slides>
  <Notes>7</Notes>
  <HiddenSlides>0</HiddenSlides>
  <MMClips>2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Aller Light</vt:lpstr>
      <vt:lpstr>Aparajita</vt:lpstr>
      <vt:lpstr>Arial</vt:lpstr>
      <vt:lpstr>Calibri</vt:lpstr>
      <vt:lpstr>Tema do Office</vt:lpstr>
      <vt:lpstr>Unknown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Estudo das Técnicas de Aprendizado de Máquina com Foco em Diagnósticos Clínicos</dc:title>
  <dc:creator>Henrique</dc:creator>
  <cp:lastModifiedBy>Henrique Silvestre</cp:lastModifiedBy>
  <cp:revision>91</cp:revision>
  <dcterms:created xsi:type="dcterms:W3CDTF">2013-05-11T16:59:52Z</dcterms:created>
  <dcterms:modified xsi:type="dcterms:W3CDTF">2013-12-09T19:53:54Z</dcterms:modified>
</cp:coreProperties>
</file>

<file path=docProps/thumbnail.jpeg>
</file>